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notesMasterIdLst>
    <p:notesMasterId r:id="rId13"/>
  </p:notesMasterIdLst>
  <p:handoutMasterIdLst>
    <p:handoutMasterId r:id="rId14"/>
  </p:handoutMasterIdLst>
  <p:sldIdLst>
    <p:sldId id="256" r:id="rId2"/>
    <p:sldId id="271" r:id="rId3"/>
    <p:sldId id="260" r:id="rId4"/>
    <p:sldId id="261" r:id="rId5"/>
    <p:sldId id="264" r:id="rId6"/>
    <p:sldId id="263" r:id="rId7"/>
    <p:sldId id="266" r:id="rId8"/>
    <p:sldId id="267" r:id="rId9"/>
    <p:sldId id="269" r:id="rId10"/>
    <p:sldId id="270" r:id="rId11"/>
    <p:sldId id="272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592" autoAdjust="0"/>
    <p:restoredTop sz="94660"/>
  </p:normalViewPr>
  <p:slideViewPr>
    <p:cSldViewPr snapToGrid="0">
      <p:cViewPr varScale="1">
        <p:scale>
          <a:sx n="83" d="100"/>
          <a:sy n="83" d="100"/>
        </p:scale>
        <p:origin x="3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331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B8D4F1AB-1A2F-56A9-F66B-54BCA2C25A3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183ACF6-AD2F-027D-7D3A-13BA3290205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3BBB08-36A2-4AEA-B373-97E81D62C43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82AA063-846A-2442-966B-21B78402163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33A6F88-97D5-2683-60B8-38B87573120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04769F-F6E6-4C98-80AC-F1A8B6100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026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931D40-EFBB-4AC6-ABD5-97B5BC660F5D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41AE0-A875-4BAB-AD63-A7D6D3FB2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007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541AE0-A875-4BAB-AD63-A7D6D3FB26B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537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541AE0-A875-4BAB-AD63-A7D6D3FB26B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548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210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625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4934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9582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04420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546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7185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384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96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12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919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379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770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753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35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04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ABC8C-C687-4BE1-BEBE-667855C0FB9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342E1EA-FB17-4FB9-B3F5-703AB3094E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20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3EE33C-7C36-67DC-39CC-52D8DD4140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04537"/>
            <a:ext cx="12191999" cy="706253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24931B-CA36-B3BD-C72A-529729B6DF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1403" y="1961147"/>
            <a:ext cx="9144000" cy="2900220"/>
          </a:xfrm>
        </p:spPr>
        <p:txBody>
          <a:bodyPr>
            <a:normAutofit/>
          </a:bodyPr>
          <a:lstStyle/>
          <a:p>
            <a:r>
              <a:rPr lang="ru-RU" dirty="0"/>
              <a:t>СВ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/>
              <a:t>ЙСТВ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СЛ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/>
              <a:t>Ж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/>
              <a:t>Н</a:t>
            </a:r>
            <a:r>
              <a:rPr lang="ru-RU" dirty="0">
                <a:solidFill>
                  <a:srgbClr val="FF0000"/>
                </a:solidFill>
              </a:rPr>
              <a:t>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C362C54-2AAE-719C-3956-42019D0008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1205" y="5185611"/>
            <a:ext cx="4456253" cy="1034715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класс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составила: Кускова Вита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20564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6B67FF-DBF8-44B5-FF03-7D78B1E61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75707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9AA544-E245-F7F2-1C44-979D8A71E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2F2F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600" b="1" dirty="0">
                <a:solidFill>
                  <a:schemeClr val="accent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Арифметический диктант:</a:t>
            </a:r>
            <a:br>
              <a:rPr lang="ru-RU" sz="2800" dirty="0">
                <a:solidFill>
                  <a:schemeClr val="accent5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C50197-C2CA-474B-E324-55DA0EA3E0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930" y="1597306"/>
            <a:ext cx="9591317" cy="4456253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rgbClr val="7030A0"/>
                </a:solidFill>
                <a:latin typeface="Lucida Console" panose="020B0609040504020204" pitchFamily="49" charset="0"/>
              </a:rPr>
              <a:t>3 дес.6 ед. = 36</a:t>
            </a:r>
          </a:p>
          <a:p>
            <a:r>
              <a:rPr lang="ru-RU" sz="2000" dirty="0">
                <a:solidFill>
                  <a:srgbClr val="7030A0"/>
                </a:solidFill>
                <a:latin typeface="Lucida Console" panose="020B0609040504020204" pitchFamily="49" charset="0"/>
              </a:rPr>
              <a:t>                                     2дес.9ед.= 29</a:t>
            </a:r>
          </a:p>
          <a:p>
            <a:r>
              <a:rPr lang="ru-RU" sz="2000" dirty="0">
                <a:solidFill>
                  <a:srgbClr val="7030A0"/>
                </a:solidFill>
                <a:latin typeface="Lucida Console" panose="020B0609040504020204" pitchFamily="49" charset="0"/>
              </a:rPr>
              <a:t>8дес.8ед.= 88</a:t>
            </a:r>
          </a:p>
          <a:p>
            <a:r>
              <a:rPr lang="ru-RU" sz="2000" dirty="0">
                <a:solidFill>
                  <a:srgbClr val="7030A0"/>
                </a:solidFill>
                <a:latin typeface="Lucida Console" panose="020B0609040504020204" pitchFamily="49" charset="0"/>
              </a:rPr>
              <a:t>                   10дес.= 100</a:t>
            </a:r>
          </a:p>
          <a:p>
            <a:endParaRPr lang="ru-RU" sz="2000" dirty="0">
              <a:solidFill>
                <a:srgbClr val="7030A0"/>
              </a:solidFill>
              <a:latin typeface="Lucida Console" panose="020B0609040504020204" pitchFamily="49" charset="0"/>
            </a:endParaRPr>
          </a:p>
          <a:p>
            <a:r>
              <a:rPr lang="ru-RU" sz="2000" dirty="0">
                <a:solidFill>
                  <a:srgbClr val="7030A0"/>
                </a:solidFill>
                <a:latin typeface="Lucida Console" panose="020B0609040504020204" pitchFamily="49" charset="0"/>
              </a:rPr>
              <a:t>Увеличь число 40 на 20;          40+20=60</a:t>
            </a:r>
          </a:p>
          <a:p>
            <a:r>
              <a:rPr lang="ru-RU" sz="2000" dirty="0">
                <a:solidFill>
                  <a:srgbClr val="7030A0"/>
                </a:solidFill>
                <a:latin typeface="Lucida Console" panose="020B0609040504020204" pitchFamily="49" charset="0"/>
              </a:rPr>
              <a:t>         Увеличь число 30 на 20;   30+20=50</a:t>
            </a:r>
          </a:p>
          <a:p>
            <a:r>
              <a:rPr lang="ru-RU" sz="2000" dirty="0">
                <a:solidFill>
                  <a:srgbClr val="7030A0"/>
                </a:solidFill>
                <a:latin typeface="Lucida Console" panose="020B0609040504020204" pitchFamily="49" charset="0"/>
              </a:rPr>
              <a:t>Уменьши число 80 на 40;     80-40=40</a:t>
            </a:r>
          </a:p>
          <a:p>
            <a:r>
              <a:rPr lang="ru-RU" sz="2000" dirty="0">
                <a:solidFill>
                  <a:srgbClr val="7030A0"/>
                </a:solidFill>
                <a:latin typeface="Lucida Console" panose="020B0609040504020204" pitchFamily="49" charset="0"/>
              </a:rPr>
              <a:t>            Уменьши число 90 на 30;       90-30=60</a:t>
            </a:r>
          </a:p>
        </p:txBody>
      </p:sp>
    </p:spTree>
    <p:extLst>
      <p:ext uri="{BB962C8B-B14F-4D97-AF65-F5344CB8AC3E}">
        <p14:creationId xmlns:p14="http://schemas.microsoft.com/office/powerpoint/2010/main" val="98497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78B3239-AFE2-B7A4-6DDE-6A9228C31F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0" y="115747"/>
            <a:ext cx="10809624" cy="652812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D53AB6-8055-1221-A6AB-06A9622B83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829" y="4155310"/>
            <a:ext cx="3299744" cy="248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570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6FAEFF-6167-F37C-DB15-C6CB0586E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        </a:t>
            </a:r>
            <a:r>
              <a:rPr kumimoji="0" lang="ru-RU" sz="40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ЦЕЛЬ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18A9F7-9CBF-19C0-E0BE-E04B2FAB1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088" y="1331089"/>
            <a:ext cx="7942913" cy="4710273"/>
          </a:xfr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Lucida Console" panose="020B0609040504020204" pitchFamily="49" charset="0"/>
                <a:ea typeface="Times New Roman" panose="02020603050405020304" pitchFamily="18" charset="0"/>
                <a:cs typeface="+mn-cs"/>
              </a:rPr>
              <a:t>1.Формировать представление о переместительном и сочетательном свойствах сложения.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C42F1A">
                    <a:lumMod val="75000"/>
                  </a:srgbClr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2.Совершенствовать навыки и умение решать задачи.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C42F1A">
                  <a:lumMod val="75000"/>
                </a:srgbClr>
              </a:solidFill>
              <a:effectLst/>
              <a:uLnTx/>
              <a:uFillTx/>
              <a:latin typeface="Lucida Console" panose="020B0609040504020204" pitchFamily="49" charset="0"/>
              <a:ea typeface="+mn-ea"/>
              <a:cs typeface="+mn-c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451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91112A06-F226-B934-408C-F794C97D8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75" y="168443"/>
            <a:ext cx="11730789" cy="6521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D72625-649B-3058-3840-28594622C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993" y="1100418"/>
            <a:ext cx="3932237" cy="1600200"/>
          </a:xfrm>
        </p:spPr>
        <p:txBody>
          <a:bodyPr>
            <a:normAutofit/>
          </a:bodyPr>
          <a:lstStyle/>
          <a:p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РАЗЛОЖИ ЧИСЛА НА РАЗРЯДНЫЕ СЛАГАЕМЫЕ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491499-98A8-D39F-8889-122043199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9832" y="589547"/>
            <a:ext cx="5971175" cy="527944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800" dirty="0"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        </a:t>
            </a:r>
            <a:r>
              <a:rPr lang="ru-RU" sz="2800" dirty="0">
                <a:solidFill>
                  <a:srgbClr val="C00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75     </a:t>
            </a:r>
          </a:p>
          <a:p>
            <a:pPr marL="0" indent="0">
              <a:buNone/>
            </a:pPr>
            <a:endParaRPr lang="ru-RU" sz="2800" dirty="0">
              <a:solidFill>
                <a:srgbClr val="C00000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solidFill>
                  <a:srgbClr val="C00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 70          5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B2EBFD8-41E8-EF98-9BEB-278786CF55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429000"/>
            <a:ext cx="4875211" cy="2439988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 88              </a:t>
            </a:r>
          </a:p>
          <a:p>
            <a:endParaRPr lang="ru-RU" sz="2800" dirty="0">
              <a:solidFill>
                <a:srgbClr val="0070C0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80     8</a:t>
            </a: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65CF5610-B334-8B72-F9E8-3673E785B705}"/>
              </a:ext>
            </a:extLst>
          </p:cNvPr>
          <p:cNvCxnSpPr>
            <a:cxnSpLocks/>
          </p:cNvCxnSpPr>
          <p:nvPr/>
        </p:nvCxnSpPr>
        <p:spPr>
          <a:xfrm flipH="1">
            <a:off x="5905403" y="1625825"/>
            <a:ext cx="383746" cy="4650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5FEB8DEC-4C50-A71F-2DA4-4245240ACF6F}"/>
              </a:ext>
            </a:extLst>
          </p:cNvPr>
          <p:cNvCxnSpPr>
            <a:cxnSpLocks/>
          </p:cNvCxnSpPr>
          <p:nvPr/>
        </p:nvCxnSpPr>
        <p:spPr>
          <a:xfrm>
            <a:off x="6563947" y="1625825"/>
            <a:ext cx="390306" cy="5398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0566AFDC-4309-C90B-90F8-D99D6F6BB657}"/>
              </a:ext>
            </a:extLst>
          </p:cNvPr>
          <p:cNvCxnSpPr>
            <a:cxnSpLocks/>
          </p:cNvCxnSpPr>
          <p:nvPr/>
        </p:nvCxnSpPr>
        <p:spPr>
          <a:xfrm flipH="1">
            <a:off x="1068030" y="4023233"/>
            <a:ext cx="175153" cy="5208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1194745A-162D-5A5F-7A88-F7F95C575493}"/>
              </a:ext>
            </a:extLst>
          </p:cNvPr>
          <p:cNvCxnSpPr>
            <a:cxnSpLocks/>
          </p:cNvCxnSpPr>
          <p:nvPr/>
        </p:nvCxnSpPr>
        <p:spPr>
          <a:xfrm>
            <a:off x="1401685" y="4023233"/>
            <a:ext cx="496179" cy="5208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0E20E6B-6BE9-3329-C6DD-FCF56333073A}"/>
              </a:ext>
            </a:extLst>
          </p:cNvPr>
          <p:cNvSpPr txBox="1"/>
          <p:nvPr/>
        </p:nvSpPr>
        <p:spPr>
          <a:xfrm>
            <a:off x="3320716" y="3202444"/>
            <a:ext cx="7826958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kern="0" dirty="0"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    </a:t>
            </a:r>
            <a:r>
              <a:rPr lang="ru-RU" sz="3200" kern="0" dirty="0">
                <a:solidFill>
                  <a:srgbClr val="00B050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42</a:t>
            </a:r>
            <a:r>
              <a:rPr lang="ru-RU" sz="1400" kern="0" dirty="0">
                <a:solidFill>
                  <a:srgbClr val="00B050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                                                       </a:t>
            </a:r>
            <a:r>
              <a:rPr lang="ru-RU" sz="3200" kern="0" dirty="0">
                <a:solidFill>
                  <a:srgbClr val="00B050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59                    80</a:t>
            </a:r>
          </a:p>
          <a:p>
            <a:endParaRPr lang="ru-RU" sz="1400" kern="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r>
              <a:rPr lang="ru-RU" sz="3200" kern="0" dirty="0">
                <a:solidFill>
                  <a:srgbClr val="00B0F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40   2</a:t>
            </a:r>
            <a:r>
              <a:rPr lang="ru-RU" sz="3200" kern="0" dirty="0">
                <a:solidFill>
                  <a:srgbClr val="00B0F0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                    50    9              80     0                       </a:t>
            </a:r>
            <a:r>
              <a:rPr lang="ru-RU" sz="3200" kern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</a:t>
            </a:r>
            <a:endParaRPr lang="ru-RU" dirty="0">
              <a:solidFill>
                <a:srgbClr val="00B0F0"/>
              </a:solidFill>
            </a:endParaRPr>
          </a:p>
        </p:txBody>
      </p: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EF6C1BE0-443C-AD65-1A90-B1A13677A606}"/>
              </a:ext>
            </a:extLst>
          </p:cNvPr>
          <p:cNvCxnSpPr>
            <a:cxnSpLocks/>
          </p:cNvCxnSpPr>
          <p:nvPr/>
        </p:nvCxnSpPr>
        <p:spPr>
          <a:xfrm flipH="1">
            <a:off x="3668041" y="3674317"/>
            <a:ext cx="195872" cy="34891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0A7B67B0-FB92-18F2-674D-1D676D485B57}"/>
              </a:ext>
            </a:extLst>
          </p:cNvPr>
          <p:cNvCxnSpPr/>
          <p:nvPr/>
        </p:nvCxnSpPr>
        <p:spPr>
          <a:xfrm>
            <a:off x="4273425" y="3674317"/>
            <a:ext cx="156411" cy="34891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4A05EAB2-79A9-C7C7-DA08-0164776F4571}"/>
              </a:ext>
            </a:extLst>
          </p:cNvPr>
          <p:cNvCxnSpPr/>
          <p:nvPr/>
        </p:nvCxnSpPr>
        <p:spPr>
          <a:xfrm flipH="1">
            <a:off x="6935150" y="3674317"/>
            <a:ext cx="180473" cy="34891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F9EEF342-078A-E39E-AFAB-889F02FD84E3}"/>
              </a:ext>
            </a:extLst>
          </p:cNvPr>
          <p:cNvCxnSpPr>
            <a:cxnSpLocks/>
          </p:cNvCxnSpPr>
          <p:nvPr/>
        </p:nvCxnSpPr>
        <p:spPr>
          <a:xfrm>
            <a:off x="7554621" y="3660955"/>
            <a:ext cx="180473" cy="34891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C5BAE201-D977-CAB1-2984-F409282F0B38}"/>
              </a:ext>
            </a:extLst>
          </p:cNvPr>
          <p:cNvCxnSpPr/>
          <p:nvPr/>
        </p:nvCxnSpPr>
        <p:spPr>
          <a:xfrm flipH="1">
            <a:off x="9755191" y="3674317"/>
            <a:ext cx="180473" cy="34891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id="{B035756C-9471-4B06-5B23-C5B0A7989AC8}"/>
              </a:ext>
            </a:extLst>
          </p:cNvPr>
          <p:cNvCxnSpPr>
            <a:cxnSpLocks/>
          </p:cNvCxnSpPr>
          <p:nvPr/>
        </p:nvCxnSpPr>
        <p:spPr>
          <a:xfrm>
            <a:off x="10265425" y="3745176"/>
            <a:ext cx="348439" cy="27805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00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299AFDDA-DDFF-9FCA-1315-619DE77C38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20" y="173620"/>
            <a:ext cx="11609408" cy="6554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0B561A-14E2-02A4-12C3-6E8984A63CDF}"/>
              </a:ext>
            </a:extLst>
          </p:cNvPr>
          <p:cNvSpPr txBox="1"/>
          <p:nvPr/>
        </p:nvSpPr>
        <p:spPr>
          <a:xfrm>
            <a:off x="560942" y="1697077"/>
            <a:ext cx="11268385" cy="34088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36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Запиши в клетках такие единицы длины, чтобы записи стали верными.</a:t>
            </a:r>
          </a:p>
          <a:p>
            <a:pPr algn="just">
              <a:buNone/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 м 3 дм = 83 □             1 □ 8 □ = 18 см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buNone/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 □ 1 дм = 61 дм           5 □ 6 мм = 56 мм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85750" algn="just">
              <a:buNone/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3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□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8 □ = 38 дм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3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Проверьте и оцените свою работу.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9832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D12307F7-7B1E-62A8-298B-66CE552E5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30" y="269722"/>
            <a:ext cx="11366339" cy="6318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092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F63D3D54-C304-C984-5FEB-C297FE730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41" y="350134"/>
            <a:ext cx="11192718" cy="615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3509642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D5AF8E25-79A4-0AD3-78CC-1A7602080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11" y="0"/>
            <a:ext cx="112505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B6018C-0BF3-327D-A403-E557CE671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7013" y="787078"/>
            <a:ext cx="6221405" cy="1331697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/>
                </a:solidFill>
                <a:latin typeface="Arial Black" panose="020B0A04020102020204" pitchFamily="34" charset="0"/>
              </a:rPr>
              <a:t>                </a:t>
            </a:r>
            <a:r>
              <a:rPr lang="ru-RU" dirty="0">
                <a:solidFill>
                  <a:srgbClr val="00B050"/>
                </a:solidFill>
                <a:latin typeface="Arial Black" panose="020B0A04020102020204" pitchFamily="34" charset="0"/>
              </a:rPr>
              <a:t>ЗАГАДКА</a:t>
            </a:r>
            <a:br>
              <a:rPr lang="ru-RU" dirty="0">
                <a:solidFill>
                  <a:schemeClr val="accent2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   </a:t>
            </a: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Проживают в трудной книжке</a:t>
            </a:r>
            <a:b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    Хитроумные братишки</a:t>
            </a:r>
            <a:b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Десять их, но братья </a:t>
            </a:r>
            <a:b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эти </a:t>
            </a:r>
            <a:b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 Сосчитают все на свете? </a:t>
            </a:r>
            <a:b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      </a:t>
            </a:r>
            <a:r>
              <a:rPr lang="ru-RU" dirty="0">
                <a:solidFill>
                  <a:srgbClr val="7030A0"/>
                </a:solidFill>
                <a:latin typeface="Corbel" panose="020B0503020204020204" pitchFamily="34" charset="0"/>
              </a:rPr>
              <a:t>  1 2 3 4 5 6 7 8 9 10</a:t>
            </a:r>
          </a:p>
        </p:txBody>
      </p:sp>
    </p:spTree>
    <p:extLst>
      <p:ext uri="{BB962C8B-B14F-4D97-AF65-F5344CB8AC3E}">
        <p14:creationId xmlns:p14="http://schemas.microsoft.com/office/powerpoint/2010/main" val="2141048515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846DC4-8F7B-A6FB-FA69-FA59C3B0B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                     </a:t>
            </a:r>
            <a:r>
              <a:rPr lang="ru-RU" dirty="0">
                <a:solidFill>
                  <a:srgbClr val="C00000"/>
                </a:solidFill>
              </a:rPr>
              <a:t>СВОЙСТВА СЛОЖЕНИЯ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EAABC0-DB18-E7A6-372E-AAC6E5F414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7387"/>
            <a:ext cx="9879957" cy="4799576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B0F0"/>
                </a:solidFill>
              </a:rPr>
              <a:t>                                ПЕРЕМЕСТИТЕЛЬНОЕ </a:t>
            </a:r>
          </a:p>
          <a:p>
            <a:r>
              <a:rPr lang="ru-RU" sz="2400" dirty="0">
                <a:solidFill>
                  <a:srgbClr val="00B0F0"/>
                </a:solidFill>
              </a:rPr>
              <a:t>                                        </a:t>
            </a:r>
            <a:r>
              <a:rPr lang="en-US" sz="2400" dirty="0" err="1">
                <a:solidFill>
                  <a:srgbClr val="00B0F0"/>
                </a:solidFill>
              </a:rPr>
              <a:t>a+b</a:t>
            </a:r>
            <a:r>
              <a:rPr lang="en-US" sz="2400" dirty="0">
                <a:solidFill>
                  <a:srgbClr val="00B0F0"/>
                </a:solidFill>
              </a:rPr>
              <a:t>=</a:t>
            </a:r>
            <a:r>
              <a:rPr lang="en-US" sz="2400" dirty="0" err="1">
                <a:solidFill>
                  <a:srgbClr val="00B0F0"/>
                </a:solidFill>
              </a:rPr>
              <a:t>b+a</a:t>
            </a:r>
            <a:endParaRPr lang="en-US" sz="2400" dirty="0">
              <a:solidFill>
                <a:srgbClr val="00B0F0"/>
              </a:solidFill>
            </a:endParaRPr>
          </a:p>
          <a:p>
            <a:r>
              <a:rPr lang="en-US" sz="2400" dirty="0">
                <a:solidFill>
                  <a:srgbClr val="00B0F0"/>
                </a:solidFill>
              </a:rPr>
              <a:t>                                        5+4=4+5</a:t>
            </a:r>
          </a:p>
          <a:p>
            <a:r>
              <a:rPr lang="en-US" sz="2400" dirty="0">
                <a:solidFill>
                  <a:srgbClr val="00B0F0"/>
                </a:solidFill>
              </a:rPr>
              <a:t>            </a:t>
            </a:r>
            <a:r>
              <a:rPr lang="ru-RU" sz="2400" dirty="0">
                <a:solidFill>
                  <a:srgbClr val="00B0F0"/>
                </a:solidFill>
              </a:rPr>
              <a:t>От перестановки слагаемых сумма не меняется</a:t>
            </a:r>
          </a:p>
          <a:p>
            <a:r>
              <a:rPr lang="ru-RU" sz="2400" dirty="0">
                <a:solidFill>
                  <a:srgbClr val="C00000"/>
                </a:solidFill>
              </a:rPr>
              <a:t>                                СОЧЕТАТЕЛЬНОЕ</a:t>
            </a:r>
          </a:p>
          <a:p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                               (</a:t>
            </a:r>
            <a:r>
              <a:rPr lang="en-US" sz="2400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a+b</a:t>
            </a:r>
            <a:r>
              <a:rPr lang="en-US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)+c=a+(</a:t>
            </a:r>
            <a:r>
              <a:rPr lang="en-US" sz="2400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b+c</a:t>
            </a:r>
            <a:r>
              <a:rPr lang="en-US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)</a:t>
            </a:r>
          </a:p>
          <a:p>
            <a:r>
              <a:rPr lang="en-US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                               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3+(2+8) =(3+2)+8</a:t>
            </a:r>
          </a:p>
          <a:p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Чтобы к сумме двух чисел прибавить третье число, можно к первому числу прибавить сумму второго и третьего чисел</a:t>
            </a:r>
          </a:p>
        </p:txBody>
      </p:sp>
    </p:spTree>
    <p:extLst>
      <p:ext uri="{BB962C8B-B14F-4D97-AF65-F5344CB8AC3E}">
        <p14:creationId xmlns:p14="http://schemas.microsoft.com/office/powerpoint/2010/main" val="1805492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C1F7BD-D34B-3730-2E97-68B34B291E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1" y="132347"/>
            <a:ext cx="10659978" cy="659330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AA60B9-AC63-DBAE-B523-94AC0FBFC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3811" y="609600"/>
            <a:ext cx="8422105" cy="1320800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Вычисли удобным способом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124AE0-C555-8686-2310-262FB8BC8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8189" y="1179096"/>
            <a:ext cx="8530390" cy="3453062"/>
          </a:xfrm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400" dirty="0">
                <a:solidFill>
                  <a:srgbClr val="0070C0"/>
                </a:solidFill>
                <a:latin typeface="Arial Black" panose="020B0A04020102020204" pitchFamily="34" charset="0"/>
              </a:rPr>
              <a:t>6+7+8+4+3+2 =</a:t>
            </a:r>
            <a:r>
              <a:rPr lang="ru-RU" sz="4400" dirty="0">
                <a:solidFill>
                  <a:srgbClr val="0070C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((6+4)+(7+3)+(8+2))</a:t>
            </a:r>
            <a:endParaRPr lang="ru-RU" sz="3600" dirty="0">
              <a:solidFill>
                <a:srgbClr val="0070C0"/>
              </a:solidFill>
              <a:effectLst/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>
                <a:srgbClr val="83992A"/>
              </a:buClr>
              <a:buSzPct val="115000"/>
              <a:buFont typeface="Arial"/>
              <a:buNone/>
              <a:tabLst/>
              <a:defRPr/>
            </a:pPr>
            <a:r>
              <a:rPr lang="ru-RU" sz="4400" dirty="0">
                <a:solidFill>
                  <a:srgbClr val="0070C0"/>
                </a:solidFill>
                <a:latin typeface="Arial Black" panose="020B0A04020102020204" pitchFamily="34" charset="0"/>
              </a:rPr>
              <a:t>          30+6+40+4=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(30+40)+(6+4)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2EF1496E-FC82-2953-E60C-587A1835531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9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164</TotalTime>
  <Words>294</Words>
  <Application>Microsoft Office PowerPoint</Application>
  <PresentationFormat>Широкоэкранный</PresentationFormat>
  <Paragraphs>47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Aptos</vt:lpstr>
      <vt:lpstr>Arial</vt:lpstr>
      <vt:lpstr>Arial Black</vt:lpstr>
      <vt:lpstr>Corbel</vt:lpstr>
      <vt:lpstr>Lucida Console</vt:lpstr>
      <vt:lpstr>Segoe UI Black</vt:lpstr>
      <vt:lpstr>Times New Roman</vt:lpstr>
      <vt:lpstr>Trebuchet MS</vt:lpstr>
      <vt:lpstr>Wingdings 3</vt:lpstr>
      <vt:lpstr>Аспект</vt:lpstr>
      <vt:lpstr>СВОЙСТВА  СЛОЖЕНИЯ</vt:lpstr>
      <vt:lpstr>                           ЦЕЛЬ</vt:lpstr>
      <vt:lpstr>РАЗЛОЖИ ЧИСЛА НА РАЗРЯДНЫЕ СЛАГАЕМЫЕ</vt:lpstr>
      <vt:lpstr>Презентация PowerPoint</vt:lpstr>
      <vt:lpstr>Презентация PowerPoint</vt:lpstr>
      <vt:lpstr>Презентация PowerPoint</vt:lpstr>
      <vt:lpstr>                ЗАГАДКА     Проживают в трудной книжке     Хитроумные братишки Десять их, но братья  эти   Сосчитают все на свете?          1 2 3 4 5 6 7 8 9 10</vt:lpstr>
      <vt:lpstr>                     СВОЙСТВА СЛОЖЕНИЯ </vt:lpstr>
      <vt:lpstr>Вычисли удобным способом</vt:lpstr>
      <vt:lpstr>           Арифметический диктант: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HOME</dc:creator>
  <cp:lastModifiedBy>HOME</cp:lastModifiedBy>
  <cp:revision>6</cp:revision>
  <dcterms:created xsi:type="dcterms:W3CDTF">2025-11-15T19:55:30Z</dcterms:created>
  <dcterms:modified xsi:type="dcterms:W3CDTF">2025-11-17T16:05:12Z</dcterms:modified>
</cp:coreProperties>
</file>